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2" r:id="rId4"/>
    <p:sldId id="276" r:id="rId5"/>
    <p:sldId id="257" r:id="rId6"/>
    <p:sldId id="263" r:id="rId7"/>
    <p:sldId id="278" r:id="rId8"/>
    <p:sldId id="260" r:id="rId9"/>
    <p:sldId id="261" r:id="rId10"/>
    <p:sldId id="271" r:id="rId11"/>
    <p:sldId id="272" r:id="rId12"/>
    <p:sldId id="275" r:id="rId13"/>
    <p:sldId id="264" r:id="rId14"/>
    <p:sldId id="265" r:id="rId15"/>
    <p:sldId id="269" r:id="rId16"/>
    <p:sldId id="270" r:id="rId17"/>
    <p:sldId id="277" r:id="rId18"/>
    <p:sldId id="266" r:id="rId19"/>
    <p:sldId id="274" r:id="rId20"/>
    <p:sldId id="267" r:id="rId21"/>
    <p:sldId id="273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1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33908-CA8B-44E6-9BCA-98FC8519677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06534-02B1-4164-AEBB-FD53CEBE1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51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64799-5FDF-46A7-B922-DF3053C0791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4B5EA-7606-453A-B065-F2ADC5BAE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9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5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1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39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4194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05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675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527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94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3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30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74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1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4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0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1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81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8784-C419-454D-8F03-5795213EC692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30D3-601F-4240-A4F0-3A84564F71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61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>
            <a:noAutofit/>
          </a:bodyPr>
          <a:lstStyle/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ea typeface="微软雅黑 Light" panose="020B0502040204020203" pitchFamily="34" charset="-122"/>
              </a:rPr>
              <a:t>		</a:t>
            </a:r>
            <a:r>
              <a:rPr lang="en-US" altLang="zh-CN" sz="4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ea typeface="微软雅黑 Light" panose="020B0502040204020203" pitchFamily="34" charset="-122"/>
              </a:rPr>
              <a:t>A Manifold Learning </a:t>
            </a:r>
            <a:r>
              <a:rPr lang="en-US" altLang="zh-CN" sz="40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ea typeface="微软雅黑 Light" panose="020B0502040204020203" pitchFamily="34" charset="-122"/>
              </a:rPr>
              <a:t>Method:</a:t>
            </a:r>
            <a:br>
              <a:rPr lang="en-US" altLang="zh-CN" sz="40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ea typeface="微软雅黑 Light" panose="020B0502040204020203" pitchFamily="34" charset="-122"/>
              </a:rPr>
            </a:br>
            <a:r>
              <a:rPr lang="en-US" altLang="zh-CN" sz="40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ea typeface="微软雅黑 Light" panose="020B0502040204020203" pitchFamily="34" charset="-122"/>
              </a:rPr>
              <a:t>					t-SNE</a:t>
            </a:r>
            <a:endParaRPr lang="zh-CN" altLang="en-US" sz="40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3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2"/>
    </mc:Choice>
    <mc:Fallback xmlns="">
      <p:transition spd="slow" advTm="1900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Mathematical, the  conditional 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given by: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In the same way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90" y="5184303"/>
            <a:ext cx="6247619" cy="13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090" y="2677926"/>
            <a:ext cx="7419048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12"/>
    </mc:Choice>
    <mc:Fallback xmlns="">
      <p:transition spd="slow" advTm="27741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b="1" dirty="0"/>
                  <a:t>Now</a:t>
                </a:r>
                <a:r>
                  <a:rPr lang="en-US" altLang="zh-CN" dirty="0"/>
                  <a:t> we have the probabilities distribution of high-dimensional points and the low-dimensional points.</a:t>
                </a:r>
              </a:p>
              <a:p>
                <a:pPr marL="0" indent="0">
                  <a:buNone/>
                </a:pPr>
                <a:r>
                  <a:rPr lang="en-US" altLang="zh-CN" b="1" dirty="0"/>
                  <a:t>So</a:t>
                </a:r>
                <a:r>
                  <a:rPr lang="en-US" altLang="zh-CN" dirty="0"/>
                  <a:t> how to make sure low-dimension distribution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can model high-dimension distribution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Cost function: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4332486"/>
            <a:ext cx="854285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4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18"/>
    </mc:Choice>
    <mc:Fallback xmlns="">
      <p:transition spd="slow" advTm="30281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849" y="2566281"/>
            <a:ext cx="8790476" cy="1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49" y="4361715"/>
            <a:ext cx="9457143" cy="11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云形标注 1"/>
              <p:cNvSpPr/>
              <p:nvPr/>
            </p:nvSpPr>
            <p:spPr>
              <a:xfrm>
                <a:off x="10497395" y="2960507"/>
                <a:ext cx="1280161" cy="1203491"/>
              </a:xfrm>
              <a:prstGeom prst="cloud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云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395" y="2960507"/>
                <a:ext cx="1280161" cy="1203491"/>
              </a:xfrm>
              <a:prstGeom prst="cloud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4"/>
    </mc:Choice>
    <mc:Fallback xmlns="">
      <p:transition spd="slow" advTm="1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sz="2800" dirty="0" smtClean="0"/>
              <a:t> The </a:t>
            </a:r>
            <a:r>
              <a:rPr lang="en-US" altLang="zh-CN" sz="2800" dirty="0"/>
              <a:t>cost function concentrates on more about the local structure, ignores the global structure (crowding problem</a:t>
            </a:r>
            <a:r>
              <a:rPr lang="en-US" altLang="zh-CN" sz="2800" dirty="0" smtClean="0"/>
              <a:t>)</a:t>
            </a:r>
            <a:r>
              <a:rPr lang="en-US" altLang="zh-CN" sz="2800" dirty="0"/>
              <a:t>.</a:t>
            </a:r>
          </a:p>
          <a:p>
            <a:pPr marL="0" indent="0">
              <a:buNone/>
            </a:pPr>
            <a:endParaRPr lang="en-US" altLang="zh-CN" sz="2000" b="1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cap="none" dirty="0" smtClean="0"/>
              <a:t>	</a:t>
            </a:r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Issues with SNE</a:t>
            </a:r>
            <a:r>
              <a:rPr lang="en-US" altLang="zh-CN" b="1" dirty="0">
                <a:solidFill>
                  <a:srgbClr val="C00000"/>
                </a:solidFill>
                <a:latin typeface="Segoe Print" panose="02000600000000000000" pitchFamily="2" charset="0"/>
              </a:rPr>
              <a:t>	</a:t>
            </a:r>
            <a:r>
              <a:rPr lang="en-US" altLang="zh-CN" dirty="0" smtClean="0"/>
              <a:t>		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373" y="4599186"/>
            <a:ext cx="854285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449"/>
    </mc:Choice>
    <mc:Fallback xmlns="">
      <p:transition spd="slow" advTm="344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cap="none" dirty="0" smtClean="0"/>
              <a:t>	</a:t>
            </a:r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t-SNE</a:t>
            </a:r>
            <a:r>
              <a:rPr lang="en-US" altLang="zh-CN" dirty="0" smtClean="0">
                <a:solidFill>
                  <a:srgbClr val="C00000"/>
                </a:solidFill>
              </a:rPr>
              <a:t>		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14" y="4581909"/>
            <a:ext cx="6142857" cy="14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14" y="2867566"/>
            <a:ext cx="7342857" cy="1257143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47800" y="2311400"/>
            <a:ext cx="2552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Symmetric SNE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370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53"/>
    </mc:Choice>
    <mc:Fallback xmlns="">
      <p:transition spd="slow" advTm="4335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308" y="2734759"/>
            <a:ext cx="2809524" cy="7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486" y="2787140"/>
            <a:ext cx="2676190" cy="6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08" y="4323698"/>
            <a:ext cx="6200000" cy="14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308" y="904575"/>
            <a:ext cx="7238095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99"/>
    </mc:Choice>
    <mc:Fallback xmlns="">
      <p:transition spd="slow" advTm="15049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84540" y="1280258"/>
            <a:ext cx="3528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Crowding</a:t>
            </a:r>
            <a:r>
              <a:rPr lang="en-US" altLang="zh-CN" dirty="0" smtClean="0"/>
              <a:t> </a:t>
            </a:r>
            <a:r>
              <a:rPr lang="en-US" altLang="zh-CN" sz="2200" dirty="0"/>
              <a:t>problem</a:t>
            </a:r>
            <a:endParaRPr lang="zh-CN" altLang="en-US" sz="22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04" y="1791197"/>
            <a:ext cx="5877401" cy="44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0"/>
    </mc:Choice>
    <mc:Fallback xmlns="">
      <p:transition spd="slow" advTm="1994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09" y="4202586"/>
            <a:ext cx="10152381" cy="14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09" y="2120618"/>
            <a:ext cx="6314286" cy="15714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27900" y="1377735"/>
            <a:ext cx="3528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Crowding</a:t>
            </a:r>
            <a:r>
              <a:rPr lang="en-US" altLang="zh-CN" dirty="0" smtClean="0"/>
              <a:t> </a:t>
            </a:r>
            <a:r>
              <a:rPr lang="en-US" altLang="zh-CN" sz="2200" dirty="0"/>
              <a:t>problem</a:t>
            </a:r>
            <a:endParaRPr lang="zh-CN" altLang="en-US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37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0"/>
    </mc:Choice>
    <mc:Fallback xmlns="">
      <p:transition spd="slow" advTm="199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781" y="2193925"/>
            <a:ext cx="8072438" cy="4024313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cap="none" dirty="0" smtClean="0"/>
              <a:t>	</a:t>
            </a:r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t-SN</a:t>
            </a:r>
            <a:r>
              <a:rPr lang="en-US" altLang="zh-CN" b="1" cap="none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E </a:t>
            </a:r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Algorithm</a:t>
            </a:r>
            <a:r>
              <a:rPr lang="en-US" altLang="zh-CN" b="1" dirty="0">
                <a:solidFill>
                  <a:srgbClr val="C00000"/>
                </a:solidFill>
                <a:latin typeface="Segoe Print" panose="02000600000000000000" pitchFamily="2" charset="0"/>
              </a:rPr>
              <a:t>	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"/>
    </mc:Choice>
    <mc:Fallback xmlns="">
      <p:transition spd="slow" advTm="309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00872"/>
            <a:ext cx="10248900" cy="1293028"/>
          </a:xfrm>
        </p:spPr>
        <p:txBody>
          <a:bodyPr/>
          <a:lstStyle/>
          <a:p>
            <a:pPr algn="ctr"/>
            <a:r>
              <a:rPr lang="en-US" altLang="zh-CN" b="1" cap="none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Effect</a:t>
            </a:r>
            <a:r>
              <a:rPr lang="en-US" altLang="zh-CN" b="1" dirty="0">
                <a:solidFill>
                  <a:srgbClr val="C00000"/>
                </a:solidFill>
                <a:latin typeface="Segoe Print" panose="02000600000000000000" pitchFamily="2" charset="0"/>
              </a:rPr>
              <a:t>	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057401"/>
            <a:ext cx="4585675" cy="402431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"/>
    </mc:Choice>
    <mc:Fallback xmlns="">
      <p:transition spd="slow" advTm="58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764373"/>
            <a:ext cx="11074400" cy="1293028"/>
          </a:xfrm>
        </p:spPr>
        <p:txBody>
          <a:bodyPr/>
          <a:lstStyle/>
          <a:p>
            <a:pPr algn="ctr"/>
            <a:r>
              <a:rPr lang="en-US" altLang="zh-CN" b="1" cap="none" dirty="0" smtClean="0">
                <a:solidFill>
                  <a:srgbClr val="C00000"/>
                </a:solidFill>
                <a:latin typeface="Segoe Print" panose="02000600000000000000" pitchFamily="2" charset="0"/>
                <a:cs typeface="Times New Roman" panose="02020603050405020304" pitchFamily="18" charset="0"/>
              </a:rPr>
              <a:t>Outline</a:t>
            </a:r>
            <a:r>
              <a:rPr lang="en-US" altLang="zh-CN" dirty="0" smtClean="0">
                <a:latin typeface="Segoe Print" panose="02000600000000000000" pitchFamily="2" charset="0"/>
              </a:rPr>
              <a:t>	</a:t>
            </a:r>
            <a:endParaRPr lang="zh-CN" altLang="en-US" dirty="0">
              <a:latin typeface="Segoe Print" panose="02000600000000000000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SNE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t-SNE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Effect</a:t>
            </a:r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4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4"/>
    </mc:Choice>
    <mc:Fallback xmlns="">
      <p:transition spd="slow" advTm="882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809" y="835758"/>
            <a:ext cx="5035659" cy="5519738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4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"/>
    </mc:Choice>
    <mc:Fallback xmlns="">
      <p:transition spd="slow" advTm="95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s.stanford.edu/people/karpathy/cnnembed/cnn_embed_full_4k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43" y="764373"/>
            <a:ext cx="5999957" cy="59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0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"/>
    </mc:Choice>
    <mc:Fallback xmlns="">
      <p:transition spd="slow" advTm="55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4000" b="1" cap="all" dirty="0" smtClean="0">
              <a:solidFill>
                <a:srgbClr val="C00000"/>
              </a:solidFill>
              <a:latin typeface="Brush Script MT" panose="03060802040406070304" pitchFamily="66" charset="0"/>
              <a:ea typeface="华文行楷" panose="02010800040101010101" pitchFamily="2" charset="-122"/>
              <a:cs typeface="+mj-cs"/>
            </a:endParaRPr>
          </a:p>
          <a:p>
            <a:pPr marL="0" indent="0" algn="ctr">
              <a:buNone/>
            </a:pPr>
            <a:r>
              <a:rPr lang="en-US" altLang="zh-CN" sz="4000" b="1" cap="all" dirty="0" smtClean="0">
                <a:solidFill>
                  <a:srgbClr val="C00000"/>
                </a:solidFill>
                <a:latin typeface="Brush Script MT" panose="03060802040406070304" pitchFamily="66" charset="0"/>
                <a:ea typeface="华文行楷" panose="02010800040101010101" pitchFamily="2" charset="-122"/>
                <a:cs typeface="+mj-cs"/>
              </a:rPr>
              <a:t>Thanks  for  </a:t>
            </a:r>
            <a:r>
              <a:rPr lang="en-US" altLang="zh-CN" sz="4000" b="1" cap="all" dirty="0">
                <a:solidFill>
                  <a:srgbClr val="C00000"/>
                </a:solidFill>
                <a:latin typeface="Brush Script MT" panose="03060802040406070304" pitchFamily="66" charset="0"/>
                <a:ea typeface="华文行楷" panose="02010800040101010101" pitchFamily="2" charset="-122"/>
                <a:cs typeface="+mj-cs"/>
              </a:rPr>
              <a:t>your </a:t>
            </a:r>
            <a:r>
              <a:rPr lang="en-US" altLang="zh-CN" sz="4000" b="1" cap="all" dirty="0" smtClean="0">
                <a:solidFill>
                  <a:srgbClr val="C00000"/>
                </a:solidFill>
                <a:latin typeface="Brush Script MT" panose="03060802040406070304" pitchFamily="66" charset="0"/>
                <a:ea typeface="华文行楷" panose="02010800040101010101" pitchFamily="2" charset="-122"/>
                <a:cs typeface="+mj-cs"/>
              </a:rPr>
              <a:t> attention!</a:t>
            </a:r>
            <a:endParaRPr lang="en-US" altLang="zh-CN" sz="4000" b="1" cap="all" dirty="0">
              <a:solidFill>
                <a:srgbClr val="C00000"/>
              </a:solidFill>
              <a:latin typeface="Brush Script MT" panose="03060802040406070304" pitchFamily="66" charset="0"/>
              <a:ea typeface="华文行楷" panose="02010800040101010101" pitchFamily="2" charset="-122"/>
              <a:cs typeface="+mj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smtClean="0"/>
              <a:t>		</a:t>
            </a:r>
            <a:endParaRPr lang="zh-CN" altLang="en-US" dirty="0"/>
          </a:p>
        </p:txBody>
      </p:sp>
      <p:sp>
        <p:nvSpPr>
          <p:cNvPr id="5" name="笑脸 4"/>
          <p:cNvSpPr/>
          <p:nvPr/>
        </p:nvSpPr>
        <p:spPr>
          <a:xfrm>
            <a:off x="10064262" y="2956560"/>
            <a:ext cx="295421" cy="295422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0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"/>
    </mc:Choice>
    <mc:Fallback xmlns="">
      <p:transition spd="slow" advTm="7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Manifold</a:t>
            </a:r>
            <a:r>
              <a:rPr lang="en-US" altLang="zh-CN" cap="none" dirty="0" smtClean="0"/>
              <a:t> : A topological space that locally resembles Euclidean space near a point   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435100" y="789773"/>
            <a:ext cx="8610600" cy="1293028"/>
          </a:xfrm>
        </p:spPr>
        <p:txBody>
          <a:bodyPr/>
          <a:lstStyle/>
          <a:p>
            <a:pPr algn="ctr"/>
            <a:r>
              <a:rPr lang="en-US" altLang="zh-CN" b="1" cap="none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Definition</a:t>
            </a:r>
            <a:endParaRPr lang="zh-CN" altLang="en-US" b="1" cap="none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23" y="2959100"/>
            <a:ext cx="4514034" cy="337134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9100"/>
            <a:ext cx="4559300" cy="33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11"/>
    </mc:Choice>
    <mc:Fallback xmlns="">
      <p:transition spd="slow" advTm="11511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69" y="2811146"/>
            <a:ext cx="4650616" cy="3473352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985" y="2811146"/>
            <a:ext cx="4650616" cy="3473352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7429500" y="3644900"/>
            <a:ext cx="3022600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乘号 8"/>
          <p:cNvSpPr/>
          <p:nvPr/>
        </p:nvSpPr>
        <p:spPr>
          <a:xfrm>
            <a:off x="8788400" y="3543300"/>
            <a:ext cx="482600" cy="635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1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22"/>
    </mc:Choice>
    <mc:Fallback xmlns="">
      <p:transition spd="slow" advTm="5672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0" y="633744"/>
            <a:ext cx="8610600" cy="1293028"/>
          </a:xfrm>
        </p:spPr>
        <p:txBody>
          <a:bodyPr/>
          <a:lstStyle/>
          <a:p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Manifold Learning</a:t>
            </a:r>
            <a:r>
              <a:rPr lang="en-US" altLang="zh-CN" cap="none" dirty="0" smtClean="0"/>
              <a:t>			</a:t>
            </a:r>
            <a:endParaRPr lang="zh-CN" altLang="en-US" cap="none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6876" y="2220686"/>
            <a:ext cx="3257394" cy="3243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112139" y="2453058"/>
            <a:ext cx="3347357" cy="2949836"/>
            <a:chOff x="2443843" y="2220686"/>
            <a:chExt cx="3347357" cy="2949836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2443843" y="2220686"/>
              <a:ext cx="0" cy="29498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443843" y="5170522"/>
              <a:ext cx="33473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062514" y="4437455"/>
              <a:ext cx="348343" cy="1670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8014595" y="3340806"/>
            <a:ext cx="362857" cy="220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961442" y="1802609"/>
            <a:ext cx="9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Y (</a:t>
            </a:r>
            <a:r>
              <a:rPr lang="en-US" altLang="zh-CN" sz="1600" dirty="0" smtClean="0">
                <a:solidFill>
                  <a:srgbClr val="C00000"/>
                </a:solidFill>
              </a:rPr>
              <a:t>R</a:t>
            </a:r>
            <a:r>
              <a:rPr lang="en-US" altLang="zh-CN" baseline="30000" dirty="0" smtClean="0">
                <a:solidFill>
                  <a:srgbClr val="C00000"/>
                </a:solidFill>
              </a:rPr>
              <a:t>2</a:t>
            </a:r>
            <a:r>
              <a:rPr lang="en-US" altLang="zh-CN" dirty="0" smtClean="0">
                <a:solidFill>
                  <a:srgbClr val="C00000"/>
                </a:solidFill>
              </a:rPr>
              <a:t>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38452" y="1802609"/>
            <a:ext cx="108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X (</a:t>
            </a:r>
            <a:r>
              <a:rPr lang="en-US" altLang="zh-CN" sz="1600" dirty="0" smtClean="0">
                <a:solidFill>
                  <a:srgbClr val="C00000"/>
                </a:solidFill>
              </a:rPr>
              <a:t>R</a:t>
            </a:r>
            <a:r>
              <a:rPr lang="en-US" altLang="zh-CN" sz="2000" baseline="30000" dirty="0" smtClean="0">
                <a:solidFill>
                  <a:srgbClr val="C00000"/>
                </a:solidFill>
              </a:rPr>
              <a:t>n</a:t>
            </a:r>
            <a:r>
              <a:rPr lang="en-US" altLang="zh-CN" dirty="0" smtClean="0">
                <a:solidFill>
                  <a:srgbClr val="C00000"/>
                </a:solidFill>
              </a:rPr>
              <a:t>)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743110" y="2629259"/>
                <a:ext cx="1505747" cy="499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,….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10" y="2629259"/>
                <a:ext cx="1505747" cy="499432"/>
              </a:xfrm>
              <a:prstGeom prst="rect">
                <a:avLst/>
              </a:prstGeom>
              <a:blipFill>
                <a:blip r:embed="rId4"/>
                <a:stretch>
                  <a:fillRect r="-61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405574" y="3967088"/>
                <a:ext cx="1407173" cy="498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574" y="3967088"/>
                <a:ext cx="1407173" cy="498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/>
          <p:cNvCxnSpPr/>
          <p:nvPr/>
        </p:nvCxnSpPr>
        <p:spPr>
          <a:xfrm>
            <a:off x="5775094" y="1809475"/>
            <a:ext cx="1235" cy="3929281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3136042" y="3501448"/>
            <a:ext cx="4878553" cy="1251374"/>
          </a:xfrm>
          <a:prstGeom prst="straightConnector1">
            <a:avLst/>
          </a:prstGeom>
          <a:ln w="28575">
            <a:headEnd type="none" w="lg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4525168" y="5832590"/>
                <a:ext cx="2499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68" y="5832590"/>
                <a:ext cx="249985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爆炸形 2 37"/>
          <p:cNvSpPr/>
          <p:nvPr/>
        </p:nvSpPr>
        <p:spPr>
          <a:xfrm>
            <a:off x="4995026" y="2968158"/>
            <a:ext cx="1560136" cy="204822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Lucida Handwriting" panose="03010101010101010101" pitchFamily="66" charset="0"/>
              </a:rPr>
              <a:t>F</a:t>
            </a:r>
            <a:endParaRPr lang="zh-CN" altLang="en-US" sz="5400" dirty="0">
              <a:latin typeface="Lucida Handwriting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86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0"/>
    </mc:Choice>
    <mc:Fallback xmlns="">
      <p:transition spd="slow" advTm="1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0" y="633744"/>
            <a:ext cx="8610600" cy="1293028"/>
          </a:xfrm>
        </p:spPr>
        <p:txBody>
          <a:bodyPr/>
          <a:lstStyle/>
          <a:p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Problem Description</a:t>
            </a:r>
            <a:r>
              <a:rPr lang="en-US" altLang="zh-CN" dirty="0" smtClean="0"/>
              <a:t>		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10820400" cy="4024125"/>
              </a:xfrm>
            </p:spPr>
            <p:txBody>
              <a:bodyPr>
                <a:normAutofit/>
              </a:bodyPr>
              <a:lstStyle/>
              <a:p>
                <a:endParaRPr lang="en-US" altLang="zh-CN" dirty="0" smtClean="0">
                  <a:solidFill>
                    <a:srgbClr val="FF0000"/>
                  </a:solidFill>
                  <a:latin typeface="Segoe Print" panose="02000600000000000000" pitchFamily="2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Segoe Print" panose="02000600000000000000" pitchFamily="2" charset="0"/>
                </a:endParaRPr>
              </a:p>
              <a:p>
                <a:r>
                  <a:rPr lang="en-US" altLang="zh-CN" sz="2800" dirty="0" smtClean="0">
                    <a:solidFill>
                      <a:srgbClr val="FF0000"/>
                    </a:solidFill>
                    <a:latin typeface="Segoe Print" panose="02000600000000000000" pitchFamily="2" charset="0"/>
                  </a:rPr>
                  <a:t>Input</a:t>
                </a:r>
                <a:r>
                  <a:rPr lang="en-US" altLang="zh-CN" sz="2800" dirty="0" smtClean="0"/>
                  <a:t> : high-dimensional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endParaRPr lang="en-US" altLang="zh-CN" dirty="0" smtClean="0">
                  <a:solidFill>
                    <a:srgbClr val="FF0000"/>
                  </a:solidFill>
                  <a:latin typeface="Segoe Print" panose="02000600000000000000" pitchFamily="2" charset="0"/>
                </a:endParaRPr>
              </a:p>
              <a:p>
                <a:r>
                  <a:rPr lang="en-US" altLang="zh-CN" sz="2800" dirty="0" smtClean="0">
                    <a:solidFill>
                      <a:srgbClr val="FF0000"/>
                    </a:solidFill>
                    <a:latin typeface="Segoe Print" panose="02000600000000000000" pitchFamily="2" charset="0"/>
                  </a:rPr>
                  <a:t>Output</a:t>
                </a:r>
                <a:r>
                  <a:rPr lang="en-US" altLang="zh-CN" sz="2800" dirty="0" smtClean="0"/>
                  <a:t>: counterpart low-dimensional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10820400" cy="4024125"/>
              </a:xfrm>
              <a:blipFill>
                <a:blip r:embed="rId3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45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39"/>
    </mc:Choice>
    <mc:Fallback xmlns="">
      <p:transition spd="slow" advTm="4793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0" y="633744"/>
            <a:ext cx="8610600" cy="1293028"/>
          </a:xfrm>
        </p:spPr>
        <p:txBody>
          <a:bodyPr/>
          <a:lstStyle/>
          <a:p>
            <a:r>
              <a:rPr lang="en-US" altLang="zh-CN" b="1" cap="none" dirty="0">
                <a:solidFill>
                  <a:srgbClr val="C00000"/>
                </a:solidFill>
                <a:latin typeface="Segoe Print" panose="02000600000000000000" pitchFamily="2" charset="0"/>
              </a:rPr>
              <a:t>Algorithms</a:t>
            </a:r>
            <a:r>
              <a:rPr lang="en-US" altLang="zh-CN" dirty="0" smtClean="0"/>
              <a:t>			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Principal </a:t>
            </a:r>
            <a:r>
              <a:rPr lang="en-US" altLang="zh-CN" dirty="0"/>
              <a:t>C</a:t>
            </a:r>
            <a:r>
              <a:rPr lang="en-US" altLang="zh-CN" dirty="0" smtClean="0"/>
              <a:t>omponent Analysis(</a:t>
            </a:r>
            <a:r>
              <a:rPr lang="en-US" altLang="zh-CN" dirty="0"/>
              <a:t>PCA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Linear Discriminant Analysis(LDA)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Isomap</a:t>
            </a:r>
            <a:endParaRPr lang="en-US" altLang="zh-CN" dirty="0" smtClean="0"/>
          </a:p>
          <a:p>
            <a:r>
              <a:rPr lang="en-US" altLang="zh-CN" dirty="0" err="1" smtClean="0"/>
              <a:t>Lo</a:t>
            </a:r>
            <a:r>
              <a:rPr lang="en-US" altLang="zh-CN" dirty="0" err="1"/>
              <a:t>Laplacian</a:t>
            </a:r>
            <a:r>
              <a:rPr lang="en-US" altLang="zh-CN" dirty="0" err="1" smtClean="0"/>
              <a:t>cally</a:t>
            </a:r>
            <a:r>
              <a:rPr lang="en-US" altLang="zh-CN" dirty="0" smtClean="0"/>
              <a:t> Linear Embedding(LLE)</a:t>
            </a:r>
          </a:p>
          <a:p>
            <a:r>
              <a:rPr lang="en-US" altLang="zh-CN" dirty="0" err="1" smtClean="0"/>
              <a:t>Eigenmaps</a:t>
            </a:r>
            <a:endParaRPr lang="en-US" altLang="zh-CN" dirty="0" smtClean="0"/>
          </a:p>
          <a:p>
            <a:r>
              <a:rPr lang="en-US" altLang="zh-CN" dirty="0" smtClean="0"/>
              <a:t>Hessian </a:t>
            </a:r>
            <a:r>
              <a:rPr lang="en-US" altLang="zh-CN" dirty="0" err="1" smtClean="0"/>
              <a:t>Eigenmaps</a:t>
            </a:r>
            <a:endParaRPr lang="en-US" altLang="zh-CN" dirty="0" smtClean="0"/>
          </a:p>
          <a:p>
            <a:r>
              <a:rPr lang="en-US" altLang="zh-CN" dirty="0" smtClean="0"/>
              <a:t>Local Tangent space alignment (LTSA)</a:t>
            </a:r>
          </a:p>
          <a:p>
            <a:r>
              <a:rPr lang="en-US" altLang="zh-CN" dirty="0" smtClean="0"/>
              <a:t>Maximum variance unfolding (MVU) </a:t>
            </a:r>
          </a:p>
          <a:p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>
            <a:off x="6907237" y="2897938"/>
            <a:ext cx="576775" cy="492369"/>
          </a:xfrm>
          <a:prstGeom prst="rightBrace">
            <a:avLst>
              <a:gd name="adj1" fmla="val 8333"/>
              <a:gd name="adj2" fmla="val 471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6907237" y="3938952"/>
            <a:ext cx="576775" cy="1842861"/>
          </a:xfrm>
          <a:prstGeom prst="rightBrace">
            <a:avLst>
              <a:gd name="adj1" fmla="val 1808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47658" y="2889074"/>
            <a:ext cx="1547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Linear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952933" y="4589052"/>
            <a:ext cx="2014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Non-Linear</a:t>
            </a:r>
            <a:endParaRPr lang="zh-CN" altLang="en-US" sz="2200" dirty="0"/>
          </a:p>
        </p:txBody>
      </p:sp>
      <p:sp>
        <p:nvSpPr>
          <p:cNvPr id="12" name="爆炸形 2 11"/>
          <p:cNvSpPr/>
          <p:nvPr/>
        </p:nvSpPr>
        <p:spPr>
          <a:xfrm>
            <a:off x="2410264" y="4857779"/>
            <a:ext cx="3685736" cy="18006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Segoe Print" panose="02000600000000000000" pitchFamily="2" charset="0"/>
                <a:ea typeface="华文行楷" panose="02010800040101010101" pitchFamily="2" charset="-122"/>
              </a:rPr>
              <a:t>t</a:t>
            </a:r>
            <a:r>
              <a:rPr lang="en-US" altLang="zh-CN" sz="3200" dirty="0" smtClean="0">
                <a:latin typeface="Segoe Print" panose="02000600000000000000" pitchFamily="2" charset="0"/>
                <a:ea typeface="华文行楷" panose="02010800040101010101" pitchFamily="2" charset="-122"/>
              </a:rPr>
              <a:t>-SNE</a:t>
            </a:r>
            <a:endParaRPr lang="zh-CN" altLang="en-US" sz="3200" dirty="0">
              <a:latin typeface="Segoe Print" panose="02000600000000000000" pitchFamily="2" charset="0"/>
              <a:ea typeface="华文行楷" panose="020108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95772" y="1943100"/>
                <a:ext cx="2499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72" y="1943100"/>
                <a:ext cx="2499852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145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39"/>
    </mc:Choice>
    <mc:Fallback xmlns="">
      <p:transition spd="slow" advTm="47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100" y="789773"/>
            <a:ext cx="8610600" cy="1293028"/>
          </a:xfrm>
        </p:spPr>
        <p:txBody>
          <a:bodyPr/>
          <a:lstStyle/>
          <a:p>
            <a:pPr algn="ctr"/>
            <a:r>
              <a:rPr lang="en-US" altLang="zh-CN" b="1" cap="none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Motivation</a:t>
            </a:r>
            <a:endParaRPr lang="zh-CN" altLang="en-US" b="1" cap="none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Find meaningful </a:t>
            </a:r>
            <a:r>
              <a:rPr lang="en-US" altLang="zh-CN" dirty="0" smtClean="0"/>
              <a:t>low-dimensional structures hidden </a:t>
            </a:r>
            <a:r>
              <a:rPr lang="en-US" altLang="zh-CN" dirty="0"/>
              <a:t>in high-dimensional </a:t>
            </a:r>
            <a:r>
              <a:rPr lang="en-US" altLang="zh-CN" cap="none" dirty="0" smtClean="0"/>
              <a:t>space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 Difficult </a:t>
            </a:r>
            <a:r>
              <a:rPr lang="en-US" altLang="zh-CN" dirty="0"/>
              <a:t>to </a:t>
            </a:r>
            <a:r>
              <a:rPr lang="en-US" altLang="zh-CN" sz="2800" dirty="0">
                <a:solidFill>
                  <a:srgbClr val="FF0000"/>
                </a:solidFill>
              </a:rPr>
              <a:t>visualize</a:t>
            </a:r>
            <a:r>
              <a:rPr lang="en-US" altLang="zh-CN" dirty="0"/>
              <a:t> data in dimensions greater than </a:t>
            </a:r>
            <a:r>
              <a:rPr lang="en-US" altLang="zh-CN" dirty="0" smtClean="0"/>
              <a:t>three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smtClean="0"/>
              <a:t>visualizations produced </a:t>
            </a:r>
            <a:r>
              <a:rPr lang="en-US" altLang="zh-CN" dirty="0"/>
              <a:t>by t-SNE are </a:t>
            </a:r>
            <a:r>
              <a:rPr lang="en-US" altLang="zh-CN" sz="2800" dirty="0">
                <a:solidFill>
                  <a:srgbClr val="FF0000"/>
                </a:solidFill>
              </a:rPr>
              <a:t>significantly better </a:t>
            </a:r>
            <a:r>
              <a:rPr lang="en-US" altLang="zh-CN" dirty="0"/>
              <a:t>than those produced by the other techniques </a:t>
            </a:r>
            <a:r>
              <a:rPr lang="en-US" altLang="zh-CN" dirty="0" smtClean="0"/>
              <a:t>on almost </a:t>
            </a:r>
            <a:r>
              <a:rPr lang="en-US" altLang="zh-CN" dirty="0"/>
              <a:t>all of the </a:t>
            </a:r>
            <a:r>
              <a:rPr lang="en-US" altLang="zh-CN" dirty="0" smtClean="0"/>
              <a:t>datasets  ---  Geoffrey </a:t>
            </a:r>
            <a:r>
              <a:rPr lang="en-US" altLang="zh-CN" dirty="0"/>
              <a:t>Hinton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63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3"/>
    </mc:Choice>
    <mc:Fallback xmlns="">
      <p:transition spd="slow" advTm="3476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373" y="633744"/>
            <a:ext cx="8610600" cy="1293028"/>
          </a:xfrm>
        </p:spPr>
        <p:txBody>
          <a:bodyPr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 smtClean="0"/>
                  <a:t>Normally, we use the </a:t>
                </a:r>
                <a:r>
                  <a:rPr lang="en-US" altLang="zh-CN" b="1" dirty="0" smtClean="0"/>
                  <a:t>Euclidean</a:t>
                </a:r>
                <a:r>
                  <a:rPr lang="en-US" altLang="zh-CN" dirty="0" smtClean="0"/>
                  <a:t> </a:t>
                </a:r>
                <a:r>
                  <a:rPr lang="en-US" altLang="zh-CN" b="1" dirty="0" smtClean="0"/>
                  <a:t>distances</a:t>
                </a:r>
                <a:r>
                  <a:rPr lang="en-US" altLang="zh-CN" dirty="0" smtClean="0"/>
                  <a:t> between points to represent their similarities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 smtClean="0"/>
                  <a:t>But SNE converts the Euclidean distances between points into </a:t>
                </a:r>
                <a:r>
                  <a:rPr lang="en-US" altLang="zh-CN" b="1" dirty="0" smtClean="0"/>
                  <a:t>conditional</a:t>
                </a:r>
                <a:r>
                  <a:rPr lang="en-US" altLang="zh-CN" dirty="0" smtClean="0"/>
                  <a:t> </a:t>
                </a:r>
                <a:r>
                  <a:rPr lang="en-US" altLang="zh-CN" b="1" dirty="0" smtClean="0"/>
                  <a:t>probability</a:t>
                </a:r>
                <a:r>
                  <a:rPr lang="en-US" altLang="zh-CN" dirty="0" smtClean="0"/>
                  <a:t> to represent the similarity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altLang="zh-CN" dirty="0"/>
                  <a:t>the similarity of </a:t>
                </a:r>
                <a:r>
                  <a:rPr lang="en-US" altLang="zh-CN" dirty="0" smtClean="0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 </a:t>
                </a:r>
                <a:r>
                  <a:rPr lang="en-US" altLang="zh-CN" dirty="0"/>
                  <a:t>is the </a:t>
                </a:r>
                <a:r>
                  <a:rPr lang="en-US" altLang="zh-CN" dirty="0" smtClean="0"/>
                  <a:t>conditional probability,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aseline="-25000" dirty="0" smtClean="0"/>
                  <a:t>, </a:t>
                </a:r>
                <a:r>
                  <a:rPr lang="en-US" altLang="zh-CN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aseline="-25000" dirty="0" smtClean="0"/>
                  <a:t> </a:t>
                </a:r>
                <a:r>
                  <a:rPr lang="en-US" altLang="zh-CN" dirty="0"/>
                  <a:t>would</a:t>
                </a:r>
                <a:r>
                  <a:rPr lang="en-US" altLang="zh-CN" baseline="-25000" dirty="0" smtClean="0"/>
                  <a:t> </a:t>
                </a:r>
                <a:r>
                  <a:rPr lang="en-US" altLang="zh-CN" b="1" dirty="0"/>
                  <a:t>pick</a:t>
                </a:r>
                <a:r>
                  <a:rPr lang="en-US" altLang="zh-CN" baseline="-25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baseline="-25000" dirty="0" smtClean="0"/>
                  <a:t> </a:t>
                </a:r>
                <a:r>
                  <a:rPr lang="en-US" altLang="zh-CN" dirty="0"/>
                  <a:t>as its neighbor</a:t>
                </a:r>
                <a:r>
                  <a:rPr lang="en-US" altLang="zh-CN" dirty="0" smtClean="0"/>
                  <a:t>.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altLang="zh-CN" dirty="0"/>
                  <a:t>For </a:t>
                </a:r>
                <a:r>
                  <a:rPr lang="en-US" altLang="zh-CN" b="1" dirty="0"/>
                  <a:t>nearby</a:t>
                </a:r>
                <a:r>
                  <a:rPr lang="en-US" altLang="zh-CN" dirty="0"/>
                  <a:t>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aseline="-25000" dirty="0"/>
                  <a:t> </a:t>
                </a:r>
                <a:r>
                  <a:rPr lang="en-US" altLang="zh-CN" dirty="0"/>
                  <a:t>is relatively </a:t>
                </a:r>
                <a:r>
                  <a:rPr lang="en-US" altLang="zh-CN" b="1" dirty="0"/>
                  <a:t>high</a:t>
                </a:r>
                <a:r>
                  <a:rPr lang="en-US" altLang="zh-CN" dirty="0"/>
                  <a:t>,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aseline="-25000" dirty="0"/>
                  <a:t> </a:t>
                </a:r>
                <a:r>
                  <a:rPr lang="en-US" altLang="zh-CN" dirty="0"/>
                  <a:t>is </a:t>
                </a:r>
                <a:r>
                  <a:rPr lang="en-US" altLang="zh-CN" dirty="0" smtClean="0"/>
                  <a:t>infinitesimal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9" t="-1970" r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1601373" y="633744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  <a:latin typeface="Segoe Print" panose="02000600000000000000" pitchFamily="2" charset="0"/>
              </a:rPr>
              <a:t>	SNE	</a:t>
            </a:r>
            <a:r>
              <a:rPr lang="en-US" altLang="zh-CN" dirty="0" smtClean="0"/>
              <a:t>		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58800" y="1943100"/>
            <a:ext cx="107442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065"/>
    </mc:Choice>
    <mc:Fallback xmlns="">
      <p:transition spd="slow" advTm="24706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3290</TotalTime>
  <Words>233</Words>
  <Application>Microsoft Office PowerPoint</Application>
  <PresentationFormat>宽屏</PresentationFormat>
  <Paragraphs>84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等线</vt:lpstr>
      <vt:lpstr>华文行楷</vt:lpstr>
      <vt:lpstr>华文楷体</vt:lpstr>
      <vt:lpstr>微软雅黑</vt:lpstr>
      <vt:lpstr>微软雅黑 Light</vt:lpstr>
      <vt:lpstr>Arial</vt:lpstr>
      <vt:lpstr>Brush Script MT</vt:lpstr>
      <vt:lpstr>Cambria Math</vt:lpstr>
      <vt:lpstr>Consolas</vt:lpstr>
      <vt:lpstr>Lucida Handwriting</vt:lpstr>
      <vt:lpstr>Segoe Print</vt:lpstr>
      <vt:lpstr>Times New Roman</vt:lpstr>
      <vt:lpstr>Verdana</vt:lpstr>
      <vt:lpstr>水汽尾迹</vt:lpstr>
      <vt:lpstr>  A Manifold Learning Method:      t-SNE</vt:lpstr>
      <vt:lpstr>Outline </vt:lpstr>
      <vt:lpstr>Definition</vt:lpstr>
      <vt:lpstr>PowerPoint 演示文稿</vt:lpstr>
      <vt:lpstr>Manifold Learning   </vt:lpstr>
      <vt:lpstr>Problem Description   </vt:lpstr>
      <vt:lpstr>Algorithms   </vt:lpstr>
      <vt:lpstr>Motivation</vt:lpstr>
      <vt:lpstr> </vt:lpstr>
      <vt:lpstr> </vt:lpstr>
      <vt:lpstr>  </vt:lpstr>
      <vt:lpstr>PowerPoint 演示文稿</vt:lpstr>
      <vt:lpstr> </vt:lpstr>
      <vt:lpstr> </vt:lpstr>
      <vt:lpstr> </vt:lpstr>
      <vt:lpstr> </vt:lpstr>
      <vt:lpstr> </vt:lpstr>
      <vt:lpstr> </vt:lpstr>
      <vt:lpstr>Effect  </vt:lpstr>
      <vt:lpstr> </vt:lpstr>
      <vt:lpstr>PowerPoint 演示文稿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Data using t-SNE</dc:title>
  <dc:creator>hj zhang</dc:creator>
  <cp:lastModifiedBy>hj zhang</cp:lastModifiedBy>
  <cp:revision>100</cp:revision>
  <dcterms:created xsi:type="dcterms:W3CDTF">2017-03-05T13:01:54Z</dcterms:created>
  <dcterms:modified xsi:type="dcterms:W3CDTF">2017-03-15T05:03:32Z</dcterms:modified>
</cp:coreProperties>
</file>